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60" r:id="rId6"/>
    <p:sldId id="274" r:id="rId7"/>
    <p:sldId id="258" r:id="rId8"/>
    <p:sldId id="259" r:id="rId9"/>
    <p:sldId id="262" r:id="rId10"/>
    <p:sldId id="263" r:id="rId11"/>
    <p:sldId id="267" r:id="rId12"/>
    <p:sldId id="266" r:id="rId13"/>
    <p:sldId id="269" r:id="rId14"/>
    <p:sldId id="268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86" y="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3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1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7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4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9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2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8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5BCBA-A5BF-430D-9F34-2DDB9D7AA57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ADF8-E95A-4D56-A4C9-ACF98175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Affairs, 24 Jan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Referrals in this report:</a:t>
            </a:r>
            <a:endParaRPr lang="en-US" dirty="0"/>
          </a:p>
          <a:p>
            <a:r>
              <a:rPr lang="en-US" dirty="0"/>
              <a:t>Current and next FY </a:t>
            </a:r>
            <a:r>
              <a:rPr lang="en-US" dirty="0" smtClean="0"/>
              <a:t>budget (continuing).</a:t>
            </a:r>
            <a:endParaRPr lang="en-US" dirty="0"/>
          </a:p>
          <a:p>
            <a:r>
              <a:rPr lang="en-US" dirty="0"/>
              <a:t>Report on the distribution of raises given to administrators, faculty, and staff, respectively (note that this query is old enough that it was focused on FY 17/FY 18).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referrals:</a:t>
            </a:r>
          </a:p>
          <a:p>
            <a:r>
              <a:rPr lang="en-US" dirty="0" smtClean="0"/>
              <a:t>What </a:t>
            </a:r>
            <a:r>
              <a:rPr lang="en-US" dirty="0"/>
              <a:t>is System’s source for $260 million</a:t>
            </a:r>
            <a:r>
              <a:rPr lang="en-US" dirty="0" smtClean="0"/>
              <a:t>?  [</a:t>
            </a:r>
            <a:r>
              <a:rPr lang="en-US" dirty="0"/>
              <a:t>Curator Steelman: “Some people are going to lose their jobs. There are going to be program cuts, but we’re going to get the money now for the investments this state </a:t>
            </a:r>
            <a:r>
              <a:rPr lang="en-US" dirty="0" smtClean="0"/>
              <a:t>needs…”] </a:t>
            </a:r>
            <a:endParaRPr lang="en-US" dirty="0"/>
          </a:p>
          <a:p>
            <a:r>
              <a:rPr lang="en-US" dirty="0" smtClean="0"/>
              <a:t>Enrollment </a:t>
            </a:r>
            <a:r>
              <a:rPr lang="en-US" dirty="0"/>
              <a:t>numbers, Provost Marley shared enrollment is down by ~2%, and current FY budget impact.  </a:t>
            </a:r>
          </a:p>
          <a:p>
            <a:r>
              <a:rPr lang="en-US" dirty="0" smtClean="0"/>
              <a:t>Cost </a:t>
            </a:r>
            <a:r>
              <a:rPr lang="en-US" dirty="0"/>
              <a:t>of Chancellor’s recently announced scholarship programs (application fee waiver and scholarships)?</a:t>
            </a:r>
          </a:p>
          <a:p>
            <a:r>
              <a:rPr lang="en-US" dirty="0" smtClean="0"/>
              <a:t>Report </a:t>
            </a:r>
            <a:r>
              <a:rPr lang="en-US" dirty="0"/>
              <a:t>on the “big picture balance sheet”, with tracking of changes in each item.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referred but discussed = PhD tuition </a:t>
            </a:r>
            <a:r>
              <a:rPr lang="en-US" dirty="0" smtClean="0"/>
              <a:t>remission; different committee at 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19 Faculty Raises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904" y="1232734"/>
            <a:ext cx="9156192" cy="5652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404402" y="3528367"/>
            <a:ext cx="351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02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202244"/>
            <a:ext cx="9426257" cy="5655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19 Administrator Raises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52268" y="5484500"/>
            <a:ext cx="1863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 administrators</a:t>
            </a:r>
          </a:p>
          <a:p>
            <a:pPr algn="ctr"/>
            <a:r>
              <a:rPr lang="en-US" dirty="0" smtClean="0"/>
              <a:t>at zero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6154" y="3811509"/>
            <a:ext cx="173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= </a:t>
            </a:r>
            <a:r>
              <a:rPr lang="en-US" dirty="0" smtClean="0"/>
              <a:t>2.49%</a:t>
            </a:r>
            <a:endParaRPr lang="en-US" dirty="0" smtClean="0"/>
          </a:p>
          <a:p>
            <a:r>
              <a:rPr lang="en-US" dirty="0" smtClean="0"/>
              <a:t>Median = </a:t>
            </a:r>
            <a:r>
              <a:rPr lang="en-US" dirty="0" smtClean="0"/>
              <a:t>1.81%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13510" y="3903841"/>
            <a:ext cx="178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Percent raise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159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19 Administrator Raises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7921"/>
            <a:ext cx="9872454" cy="55600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1208735" y="3401367"/>
            <a:ext cx="351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510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4568"/>
          <a:stretch/>
        </p:blipFill>
        <p:spPr>
          <a:xfrm>
            <a:off x="745066" y="1458299"/>
            <a:ext cx="10553416" cy="4773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5569" t="14671"/>
          <a:stretch/>
        </p:blipFill>
        <p:spPr>
          <a:xfrm>
            <a:off x="1159932" y="1396999"/>
            <a:ext cx="10278534" cy="4825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5496" y="3239840"/>
            <a:ext cx="173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9900"/>
                </a:solidFill>
              </a:rPr>
              <a:t>Average = </a:t>
            </a:r>
            <a:r>
              <a:rPr lang="en-US" dirty="0" smtClean="0">
                <a:solidFill>
                  <a:srgbClr val="CC9900"/>
                </a:solidFill>
              </a:rPr>
              <a:t>2.49%</a:t>
            </a:r>
            <a:endParaRPr lang="en-US" dirty="0" smtClean="0">
              <a:solidFill>
                <a:srgbClr val="CC9900"/>
              </a:solidFill>
            </a:endParaRPr>
          </a:p>
          <a:p>
            <a:r>
              <a:rPr lang="en-US" dirty="0" smtClean="0">
                <a:solidFill>
                  <a:srgbClr val="CC9900"/>
                </a:solidFill>
              </a:rPr>
              <a:t>Median = </a:t>
            </a:r>
            <a:r>
              <a:rPr lang="en-US" dirty="0" smtClean="0">
                <a:solidFill>
                  <a:srgbClr val="CC9900"/>
                </a:solidFill>
              </a:rPr>
              <a:t>1.81%</a:t>
            </a: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0452" y="3239840"/>
            <a:ext cx="173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Average = </a:t>
            </a:r>
            <a:r>
              <a:rPr lang="en-US" dirty="0" smtClean="0"/>
              <a:t>2.02%</a:t>
            </a:r>
            <a:endParaRPr lang="en-US" dirty="0" smtClean="0"/>
          </a:p>
          <a:p>
            <a:pPr algn="ctr"/>
            <a:r>
              <a:rPr lang="en-US" dirty="0" smtClean="0"/>
              <a:t>Median = 1.50%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89710" y="3237826"/>
            <a:ext cx="178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Percent raise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68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439"/>
          <a:stretch/>
        </p:blipFill>
        <p:spPr>
          <a:xfrm>
            <a:off x="1744132" y="1115568"/>
            <a:ext cx="8405707" cy="5276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2454" b="11184"/>
          <a:stretch/>
        </p:blipFill>
        <p:spPr>
          <a:xfrm>
            <a:off x="1778002" y="1185333"/>
            <a:ext cx="8414173" cy="46397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83424" y="6391656"/>
            <a:ext cx="178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Percent raise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85869" y="3274367"/>
            <a:ext cx="3513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Count (different scales)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772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 Increases for Continuing Employees</a:t>
            </a:r>
            <a:br>
              <a:rPr lang="en-US" sz="2800" dirty="0" smtClean="0"/>
            </a:br>
            <a:r>
              <a:rPr lang="en-US" sz="2800" dirty="0" smtClean="0"/>
              <a:t>F&amp;O provided.  46 administrators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0934" y="1499870"/>
            <a:ext cx="5181600" cy="535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9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687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Pay Increases for Continuing Employees</a:t>
            </a:r>
            <a:br>
              <a:rPr lang="en-US" sz="3200" dirty="0" smtClean="0"/>
            </a:br>
            <a:r>
              <a:rPr lang="en-US" sz="3200" dirty="0" smtClean="0"/>
              <a:t>F&amp;O provided.  46 administrators, 384 faculty (but the 22 at zero not included) 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0934" y="1499870"/>
            <a:ext cx="5181600" cy="535813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9" t="7243" b="3389"/>
          <a:stretch/>
        </p:blipFill>
        <p:spPr>
          <a:xfrm>
            <a:off x="2946399" y="1303867"/>
            <a:ext cx="6477001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29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-23654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Pay Increases for Continuing Employees</a:t>
            </a:r>
            <a:br>
              <a:rPr lang="en-US" sz="2800" dirty="0"/>
            </a:br>
            <a:r>
              <a:rPr lang="en-US" sz="2800" dirty="0"/>
              <a:t>F&amp;O provided.  46 administrators, 384 faculty (but the 22 at zero not included</a:t>
            </a:r>
            <a:r>
              <a:rPr lang="en-US" sz="2800" dirty="0" smtClean="0"/>
              <a:t>), 734 staff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0934" y="1499870"/>
            <a:ext cx="5181600" cy="535813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9" t="7243" b="3389"/>
          <a:stretch/>
        </p:blipFill>
        <p:spPr>
          <a:xfrm>
            <a:off x="2946399" y="1295400"/>
            <a:ext cx="6477001" cy="53594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468"/>
          <a:stretch/>
        </p:blipFill>
        <p:spPr>
          <a:xfrm>
            <a:off x="2963332" y="713107"/>
            <a:ext cx="6155267" cy="61956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97240" y="6654800"/>
            <a:ext cx="985520" cy="20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Ball Budget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Expect flat MO budget for universities next </a:t>
            </a:r>
            <a:r>
              <a:rPr lang="en-US" dirty="0" smtClean="0"/>
              <a:t>year (~34% of S&amp;T revenue, ~$50 million)</a:t>
            </a:r>
            <a:endParaRPr lang="en-US" dirty="0" smtClean="0"/>
          </a:p>
          <a:p>
            <a:r>
              <a:rPr lang="en-US" dirty="0" smtClean="0"/>
              <a:t>May withholding possible, tax returns uncertain, 3-7% withhold rumored</a:t>
            </a:r>
          </a:p>
          <a:p>
            <a:r>
              <a:rPr lang="en-US" dirty="0" smtClean="0"/>
              <a:t>Eventually, a recession, funding form state will be cut</a:t>
            </a:r>
          </a:p>
          <a:p>
            <a:r>
              <a:rPr lang="en-US" dirty="0" smtClean="0"/>
              <a:t>Meanwhile revenue growth will </a:t>
            </a:r>
            <a:r>
              <a:rPr lang="en-US" dirty="0" smtClean="0"/>
              <a:t>trigger </a:t>
            </a:r>
            <a:r>
              <a:rPr lang="en-US" dirty="0" smtClean="0"/>
              <a:t>additional tax cut</a:t>
            </a:r>
          </a:p>
          <a:p>
            <a:pPr marL="0" indent="0">
              <a:buNone/>
            </a:pPr>
            <a:r>
              <a:rPr lang="en-US" dirty="0" smtClean="0"/>
              <a:t>How to increase $:</a:t>
            </a:r>
            <a:endParaRPr lang="en-US" dirty="0"/>
          </a:p>
          <a:p>
            <a:r>
              <a:rPr lang="en-US" dirty="0"/>
              <a:t>Better market </a:t>
            </a:r>
            <a:r>
              <a:rPr lang="en-US" dirty="0" smtClean="0"/>
              <a:t>reputation, towards</a:t>
            </a:r>
          </a:p>
          <a:p>
            <a:r>
              <a:rPr lang="en-US" dirty="0" smtClean="0"/>
              <a:t>More out-of-state</a:t>
            </a:r>
          </a:p>
          <a:p>
            <a:r>
              <a:rPr lang="en-US" dirty="0" smtClean="0"/>
              <a:t>More non-thesis 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4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Raises, FY 18 (Sept 2017 raises) &amp; FY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532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Administrator </a:t>
            </a:r>
            <a:r>
              <a:rPr lang="en-US" dirty="0" smtClean="0"/>
              <a:t>&gt; ‘Global Grade 13</a:t>
            </a:r>
            <a:r>
              <a:rPr lang="en-US" dirty="0" smtClean="0"/>
              <a:t>’?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Faculty Senate Officers suggested:</a:t>
            </a:r>
            <a:endParaRPr lang="en-US" dirty="0" smtClean="0"/>
          </a:p>
          <a:p>
            <a:pPr marL="0" indent="0">
              <a:buNone/>
              <a:tabLst>
                <a:tab pos="457200" algn="ctr"/>
                <a:tab pos="685800" algn="l"/>
              </a:tabLst>
            </a:pPr>
            <a:r>
              <a:rPr lang="en-US" dirty="0" smtClean="0"/>
              <a:t>	= 	Chancellor, Vice Chancellor, Assistant/Associate Chancellor, </a:t>
            </a:r>
            <a:br>
              <a:rPr lang="en-US" dirty="0" smtClean="0"/>
            </a:br>
            <a:r>
              <a:rPr lang="en-US" dirty="0" smtClean="0"/>
              <a:t>		Provost, Vice Provost, Assistant/Associate Provost,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Registrar</a:t>
            </a:r>
            <a:r>
              <a:rPr lang="en-US" dirty="0"/>
              <a:t>, CIO, CDO, Exec Dir of Marketing &amp; </a:t>
            </a:r>
            <a:r>
              <a:rPr lang="en-US" dirty="0" smtClean="0"/>
              <a:t>Communications,</a:t>
            </a:r>
            <a:br>
              <a:rPr lang="en-US" dirty="0" smtClean="0"/>
            </a:br>
            <a:r>
              <a:rPr lang="en-US" dirty="0" smtClean="0"/>
              <a:t>		Dean, Associate Dean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 included:</a:t>
            </a:r>
          </a:p>
          <a:p>
            <a:r>
              <a:rPr lang="en-US" dirty="0"/>
              <a:t>Department Chair (22 </a:t>
            </a:r>
            <a:r>
              <a:rPr lang="en-US" dirty="0" smtClean="0"/>
              <a:t>positions now, incl. 2 unpaid)</a:t>
            </a:r>
            <a:endParaRPr lang="en-US" dirty="0"/>
          </a:p>
          <a:p>
            <a:r>
              <a:rPr lang="en-US" dirty="0"/>
              <a:t>Director IV, III, II, I and similar (79 positions)</a:t>
            </a:r>
          </a:p>
          <a:p>
            <a:pPr marL="0" indent="0">
              <a:buNone/>
              <a:tabLst>
                <a:tab pos="457200" algn="ctr"/>
                <a:tab pos="685800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Administrators above grade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3397"/>
            <a:ext cx="9650040" cy="498462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066801" y="4610100"/>
            <a:ext cx="1008822" cy="483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08144" y="4610100"/>
            <a:ext cx="1008822" cy="483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374335" y="4610099"/>
            <a:ext cx="1008822" cy="3975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40526" y="4567029"/>
            <a:ext cx="1008822" cy="327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81869" y="4567029"/>
            <a:ext cx="1008822" cy="327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41076" y="2511909"/>
            <a:ext cx="949615" cy="46486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41076" y="2996586"/>
            <a:ext cx="949615" cy="284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41075" y="3280947"/>
            <a:ext cx="949615" cy="284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477150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269546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48680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212606" y="2518153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427878" y="2511909"/>
            <a:ext cx="949615" cy="271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938739" y="1623250"/>
            <a:ext cx="2394103" cy="404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427878" y="2781717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12605" y="3423128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8350992" y="3570324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470001" y="3667851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9427878" y="4910137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9419616" y="4508776"/>
            <a:ext cx="949615" cy="2461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976840" y="3353285"/>
            <a:ext cx="949615" cy="3145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119915" y="3460899"/>
            <a:ext cx="949615" cy="3145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69545" y="3251200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338738" y="3345329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432713" y="3413835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269545" y="3033767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212605" y="3191315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9496598" y="2647433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326" y="2704023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269544" y="4212009"/>
            <a:ext cx="949615" cy="1799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8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Administrators </a:t>
            </a:r>
            <a:r>
              <a:rPr lang="en-US" dirty="0" smtClean="0"/>
              <a:t>per </a:t>
            </a:r>
            <a:r>
              <a:rPr lang="en-US" dirty="0" smtClean="0"/>
              <a:t>FS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3397"/>
            <a:ext cx="9650040" cy="498462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02735" y="2494721"/>
            <a:ext cx="1008822" cy="2882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1" y="4610100"/>
            <a:ext cx="1008822" cy="483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08144" y="4610100"/>
            <a:ext cx="1008822" cy="4837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374335" y="4610099"/>
            <a:ext cx="1008822" cy="3975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40526" y="4567029"/>
            <a:ext cx="1008822" cy="327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681869" y="4567029"/>
            <a:ext cx="1008822" cy="3279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41076" y="2511909"/>
            <a:ext cx="949615" cy="46486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41076" y="2996586"/>
            <a:ext cx="949615" cy="284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741075" y="3280947"/>
            <a:ext cx="949615" cy="2843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477150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269546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48680" y="2511908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212606" y="2518153"/>
            <a:ext cx="949615" cy="35705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427878" y="2511909"/>
            <a:ext cx="949615" cy="271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938739" y="1623250"/>
            <a:ext cx="2394103" cy="404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427878" y="2781717"/>
            <a:ext cx="949615" cy="1950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269545" y="3251200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176021" y="4915387"/>
            <a:ext cx="1008822" cy="2385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224170" y="4990201"/>
            <a:ext cx="1008822" cy="2385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289756" y="4915387"/>
            <a:ext cx="1008822" cy="2385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337905" y="4990201"/>
            <a:ext cx="1008822" cy="2385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269545" y="3068320"/>
            <a:ext cx="949615" cy="16119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8212605" y="3191315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496598" y="2647433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8281326" y="2704023"/>
            <a:ext cx="949615" cy="231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69544" y="4212009"/>
            <a:ext cx="949615" cy="1799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374335" y="5697220"/>
            <a:ext cx="949615" cy="1586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“Faculty” is nowhere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3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this report (342 people):</a:t>
            </a:r>
          </a:p>
          <a:p>
            <a:r>
              <a:rPr lang="en-US" dirty="0" smtClean="0"/>
              <a:t>Curator’s Distinguished Professor</a:t>
            </a:r>
          </a:p>
          <a:p>
            <a:r>
              <a:rPr lang="en-US" dirty="0" smtClean="0"/>
              <a:t>Curator’s </a:t>
            </a:r>
            <a:r>
              <a:rPr lang="en-US" dirty="0"/>
              <a:t>Distinguished </a:t>
            </a:r>
            <a:r>
              <a:rPr lang="en-US" dirty="0" smtClean="0"/>
              <a:t>Teaching Professor</a:t>
            </a:r>
          </a:p>
          <a:p>
            <a:r>
              <a:rPr lang="en-US" dirty="0" smtClean="0"/>
              <a:t>Professor, Research Professor, Teaching Professor</a:t>
            </a:r>
          </a:p>
          <a:p>
            <a:r>
              <a:rPr lang="en-US" dirty="0" smtClean="0"/>
              <a:t>Associate Professor</a:t>
            </a:r>
            <a:r>
              <a:rPr lang="en-US" dirty="0"/>
              <a:t>, Associate </a:t>
            </a:r>
            <a:r>
              <a:rPr lang="en-US" dirty="0" smtClean="0"/>
              <a:t>Research </a:t>
            </a:r>
            <a:r>
              <a:rPr lang="en-US" dirty="0"/>
              <a:t>Professor, Associate </a:t>
            </a:r>
            <a:r>
              <a:rPr lang="en-US" dirty="0" smtClean="0"/>
              <a:t>Teaching </a:t>
            </a:r>
            <a:r>
              <a:rPr lang="en-US" dirty="0"/>
              <a:t>Professor</a:t>
            </a:r>
          </a:p>
          <a:p>
            <a:r>
              <a:rPr lang="en-US" dirty="0" smtClean="0"/>
              <a:t>Assistant Professor</a:t>
            </a:r>
            <a:r>
              <a:rPr lang="en-US" dirty="0"/>
              <a:t>, Assistant </a:t>
            </a:r>
            <a:r>
              <a:rPr lang="en-US" dirty="0" smtClean="0"/>
              <a:t>Research </a:t>
            </a:r>
            <a:r>
              <a:rPr lang="en-US" dirty="0"/>
              <a:t>Professor, Assistant </a:t>
            </a:r>
            <a:r>
              <a:rPr lang="en-US" dirty="0" smtClean="0"/>
              <a:t>Teaching Professor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F&amp;O suggested all in job area Teaching and Research, add 12 people: Lecturer, Librarian, Program Director, Teaching Fellow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2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Arguable and Hinky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752"/>
            <a:ext cx="10515600" cy="5213074"/>
          </a:xfrm>
        </p:spPr>
        <p:txBody>
          <a:bodyPr>
            <a:normAutofit/>
          </a:bodyPr>
          <a:lstStyle/>
          <a:p>
            <a:r>
              <a:rPr lang="en-US" dirty="0"/>
              <a:t>Raises calculated as </a:t>
            </a:r>
            <a:r>
              <a:rPr lang="en-US" dirty="0" smtClean="0"/>
              <a:t>1 </a:t>
            </a:r>
            <a:r>
              <a:rPr lang="en-US" dirty="0"/>
              <a:t>Sept compared to 1 Sept prior year, not total pay over one year compared to prior </a:t>
            </a:r>
            <a:r>
              <a:rPr lang="en-US" dirty="0" smtClean="0"/>
              <a:t>year</a:t>
            </a:r>
            <a:endParaRPr lang="en-US" dirty="0" smtClean="0"/>
          </a:p>
          <a:p>
            <a:r>
              <a:rPr lang="en-US" dirty="0" smtClean="0"/>
              <a:t>Market adjustments/retention packages are not raises</a:t>
            </a:r>
          </a:p>
          <a:p>
            <a:r>
              <a:rPr lang="en-US" dirty="0" smtClean="0"/>
              <a:t>Not promotions ($3/6k and $5/10k), post-tenure review awards ($5k)</a:t>
            </a:r>
            <a:endParaRPr lang="en-US" dirty="0" smtClean="0"/>
          </a:p>
          <a:p>
            <a:r>
              <a:rPr lang="en-US" dirty="0" smtClean="0"/>
              <a:t>Temporary pay increase for administrative duties = +10%  </a:t>
            </a:r>
            <a:br>
              <a:rPr lang="en-US" dirty="0" smtClean="0"/>
            </a:br>
            <a:r>
              <a:rPr lang="en-US" dirty="0" smtClean="0"/>
              <a:t>(Yes, </a:t>
            </a:r>
            <a:r>
              <a:rPr lang="en-US" dirty="0" smtClean="0"/>
              <a:t>-10</a:t>
            </a:r>
            <a:r>
              <a:rPr lang="en-US" dirty="0" smtClean="0"/>
              <a:t>% when </a:t>
            </a:r>
            <a:r>
              <a:rPr lang="en-US" dirty="0" smtClean="0"/>
              <a:t>out, </a:t>
            </a:r>
            <a:r>
              <a:rPr lang="en-US" dirty="0" smtClean="0"/>
              <a:t>but one negotiated </a:t>
            </a:r>
            <a:r>
              <a:rPr lang="en-US" dirty="0"/>
              <a:t>permanent </a:t>
            </a:r>
            <a:r>
              <a:rPr lang="en-US" dirty="0" smtClean="0"/>
              <a:t>increase)</a:t>
            </a:r>
            <a:endParaRPr lang="en-US" dirty="0" smtClean="0"/>
          </a:p>
          <a:p>
            <a:r>
              <a:rPr lang="en-US" dirty="0" smtClean="0"/>
              <a:t>Admin </a:t>
            </a:r>
            <a:r>
              <a:rPr lang="en-US" dirty="0" smtClean="0"/>
              <a:t>is 12-month, faculty is </a:t>
            </a:r>
            <a:r>
              <a:rPr lang="en-US" dirty="0" smtClean="0"/>
              <a:t>9-month w/o summer; </a:t>
            </a:r>
            <a:br>
              <a:rPr lang="en-US" dirty="0" smtClean="0"/>
            </a:br>
            <a:r>
              <a:rPr lang="en-US" dirty="0" smtClean="0"/>
              <a:t>value </a:t>
            </a:r>
            <a:r>
              <a:rPr lang="en-US" dirty="0" smtClean="0"/>
              <a:t>comparisons not appropriate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faculty member 20.1% </a:t>
            </a:r>
            <a:r>
              <a:rPr lang="en-US" dirty="0" smtClean="0"/>
              <a:t>increase, President Choi personally interested and approved</a:t>
            </a:r>
            <a:endParaRPr lang="en-US" dirty="0" smtClean="0"/>
          </a:p>
          <a:p>
            <a:r>
              <a:rPr lang="en-US" dirty="0" smtClean="0"/>
              <a:t>One administrator TPI of 9% in Sep, then TPI of 15% in </a:t>
            </a:r>
            <a:r>
              <a:rPr lang="en-US" dirty="0" smtClean="0"/>
              <a:t>Dec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150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18 Raises in excess of 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280"/>
            <a:ext cx="10515600" cy="5454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If ‘raise’ = new budget funds, nobody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0 </a:t>
            </a:r>
            <a:r>
              <a:rPr lang="en-US" dirty="0" smtClean="0"/>
              <a:t>of 16 (0%) Admin </a:t>
            </a:r>
          </a:p>
          <a:p>
            <a:pPr lvl="1"/>
            <a:r>
              <a:rPr lang="en-US" dirty="0" smtClean="0"/>
              <a:t>29 total positions, 8 turned over, created 2 new </a:t>
            </a:r>
            <a:r>
              <a:rPr lang="en-US" dirty="0" err="1" smtClean="0"/>
              <a:t>aVC</a:t>
            </a:r>
            <a:endParaRPr lang="en-US" dirty="0" smtClean="0"/>
          </a:p>
          <a:p>
            <a:pPr lvl="1"/>
            <a:r>
              <a:rPr lang="en-US" dirty="0" smtClean="0"/>
              <a:t>% additional </a:t>
            </a:r>
            <a:r>
              <a:rPr lang="en-US" dirty="0" err="1" smtClean="0"/>
              <a:t>duteis</a:t>
            </a:r>
            <a:r>
              <a:rPr lang="en-US" dirty="0" smtClean="0"/>
              <a:t>: </a:t>
            </a:r>
            <a:r>
              <a:rPr lang="en-US" dirty="0" smtClean="0"/>
              <a:t>4.55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% position changes/equity: 19.86</a:t>
            </a:r>
            <a:r>
              <a:rPr lang="en-US" baseline="30000" dirty="0" smtClean="0"/>
              <a:t>e</a:t>
            </a:r>
            <a:r>
              <a:rPr lang="en-US" dirty="0" smtClean="0"/>
              <a:t>, 32.28, 15.80, </a:t>
            </a:r>
            <a:r>
              <a:rPr lang="en-US" dirty="0" smtClean="0"/>
              <a:t>16.65</a:t>
            </a:r>
            <a:endParaRPr lang="en-US" dirty="0" smtClean="0"/>
          </a:p>
          <a:p>
            <a:r>
              <a:rPr lang="en-US" dirty="0" smtClean="0"/>
              <a:t>7/14 (50%) Chairs </a:t>
            </a:r>
          </a:p>
          <a:p>
            <a:pPr lvl="1"/>
            <a:r>
              <a:rPr lang="en-US" dirty="0" smtClean="0"/>
              <a:t>19 total paid positions (+2 ROTC not), ~5 turned over (Why not 22?  New department)</a:t>
            </a:r>
          </a:p>
          <a:p>
            <a:pPr lvl="1"/>
            <a:r>
              <a:rPr lang="en-US" dirty="0" smtClean="0"/>
              <a:t>% “raises”: 14, 1.9, 3.0+2.7j, 8.8+2.1j; 2.82, 0.29, 12.7, 0.01</a:t>
            </a:r>
          </a:p>
          <a:p>
            <a:r>
              <a:rPr lang="en-US" dirty="0" smtClean="0"/>
              <a:t>34/335 (10%) Faculty 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 smtClean="0"/>
              <a:t>in 12 of 19 departments </a:t>
            </a:r>
          </a:p>
          <a:p>
            <a:pPr lvl="1"/>
            <a:r>
              <a:rPr lang="en-US" dirty="0" smtClean="0"/>
              <a:t>% raises: 1.2, 0.9j, [4.1</a:t>
            </a:r>
            <a:r>
              <a:rPr lang="en-US" baseline="30000" dirty="0" smtClean="0"/>
              <a:t>e</a:t>
            </a:r>
            <a:r>
              <a:rPr lang="en-US" dirty="0" smtClean="0"/>
              <a:t>, 4.3</a:t>
            </a:r>
            <a:r>
              <a:rPr lang="en-US" baseline="30000" dirty="0" smtClean="0"/>
              <a:t>e</a:t>
            </a:r>
            <a:r>
              <a:rPr lang="en-US" dirty="0" smtClean="0"/>
              <a:t>,] [1.9</a:t>
            </a:r>
            <a:r>
              <a:rPr lang="en-US" baseline="30000" dirty="0" smtClean="0"/>
              <a:t>e</a:t>
            </a:r>
            <a:r>
              <a:rPr lang="en-US" dirty="0" smtClean="0"/>
              <a:t>, 3.1</a:t>
            </a:r>
            <a:r>
              <a:rPr lang="en-US" baseline="30000" dirty="0" smtClean="0"/>
              <a:t>e</a:t>
            </a:r>
            <a:r>
              <a:rPr lang="en-US" dirty="0" smtClean="0"/>
              <a:t>, 3.4</a:t>
            </a:r>
            <a:r>
              <a:rPr lang="en-US" baseline="30000" dirty="0" smtClean="0"/>
              <a:t>e</a:t>
            </a:r>
            <a:r>
              <a:rPr lang="en-US" dirty="0" smtClean="0"/>
              <a:t>,] [0.45, 0.58, 1.07, 0.47, 0.97,] [2.77, 3.44, 0.53, 0.49,] [0.22, 1.15,] 0.86, [2.43, 0.60,] [0.40, 0.31, 0.35, 2.23,] [3.04, 4.55, 0.46, 2.41, 1.40, 2.23, 1.15, 1.16,] 1.4</a:t>
            </a:r>
          </a:p>
          <a:p>
            <a:pPr lvl="1"/>
            <a:r>
              <a:rPr lang="en-US" dirty="0" smtClean="0"/>
              <a:t>% raises:  4.55, 4.3</a:t>
            </a:r>
            <a:r>
              <a:rPr lang="en-US" baseline="30000" dirty="0" smtClean="0"/>
              <a:t>e</a:t>
            </a:r>
            <a:r>
              <a:rPr lang="en-US" dirty="0" smtClean="0"/>
              <a:t>, 4.1</a:t>
            </a:r>
            <a:r>
              <a:rPr lang="en-US" baseline="30000" dirty="0" smtClean="0"/>
              <a:t>e</a:t>
            </a:r>
            <a:r>
              <a:rPr lang="en-US" dirty="0" smtClean="0"/>
              <a:t>, 3.44, 3.4</a:t>
            </a:r>
            <a:r>
              <a:rPr lang="en-US" baseline="30000" dirty="0" smtClean="0"/>
              <a:t>e</a:t>
            </a:r>
            <a:r>
              <a:rPr lang="en-US" dirty="0" smtClean="0"/>
              <a:t>, 3.1</a:t>
            </a:r>
            <a:r>
              <a:rPr lang="en-US" baseline="30000" dirty="0" smtClean="0"/>
              <a:t>e</a:t>
            </a:r>
            <a:r>
              <a:rPr lang="en-US" dirty="0" smtClean="0"/>
              <a:t>, 3.04, 2.77, 2.43, 2.41, 2.23, 2.23, 1.9</a:t>
            </a:r>
            <a:r>
              <a:rPr lang="en-US" baseline="30000" dirty="0" smtClean="0"/>
              <a:t>e</a:t>
            </a:r>
            <a:r>
              <a:rPr lang="en-US" dirty="0" smtClean="0"/>
              <a:t>, 1.40, 1.40, 1.20, 1.16, 1.16, 1.15, 1.07; 0.97, 0.9j, 0.86, 0.60, 0.58, 0.53, 0.49, 0.47, 0.46, 0.45, 0.40, 0.35, 0.31, 0.22</a:t>
            </a:r>
          </a:p>
          <a:p>
            <a:pPr lvl="1"/>
            <a:r>
              <a:rPr lang="en-US" dirty="0" smtClean="0"/>
              <a:t>365 =202 (CEC) +164 (CASB) total positions, ~30 turned over</a:t>
            </a:r>
          </a:p>
          <a:p>
            <a:pPr lvl="1"/>
            <a:endParaRPr lang="en-US" baseline="30000" dirty="0" smtClean="0"/>
          </a:p>
          <a:p>
            <a:pPr marL="457200" lvl="1" indent="0">
              <a:buNone/>
            </a:pPr>
            <a:r>
              <a:rPr lang="en-US" baseline="30000" dirty="0" smtClean="0"/>
              <a:t>	a </a:t>
            </a:r>
            <a:r>
              <a:rPr lang="en-US" dirty="0" smtClean="0"/>
              <a:t>= additional duties, not 10%</a:t>
            </a:r>
          </a:p>
          <a:p>
            <a:pPr marL="457200" lvl="1" indent="0">
              <a:buNone/>
            </a:pPr>
            <a:r>
              <a:rPr lang="en-US" baseline="30000" dirty="0" smtClean="0"/>
              <a:t>	j</a:t>
            </a:r>
            <a:r>
              <a:rPr lang="en-US" dirty="0" smtClean="0"/>
              <a:t> = Jan 2018 raise</a:t>
            </a:r>
          </a:p>
          <a:p>
            <a:pPr marL="457200" lvl="1" indent="0">
              <a:buNone/>
            </a:pPr>
            <a:r>
              <a:rPr lang="en-US" baseline="30000" dirty="0" smtClean="0"/>
              <a:t>	e </a:t>
            </a:r>
            <a:r>
              <a:rPr lang="en-US" dirty="0" smtClean="0"/>
              <a:t>= equity</a:t>
            </a:r>
          </a:p>
          <a:p>
            <a:pPr marL="457200" lvl="1" indent="0">
              <a:buNone/>
            </a:pPr>
            <a:r>
              <a:rPr lang="en-US" dirty="0" smtClean="0"/>
              <a:t>	Bracket: one dep’t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9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70897"/>
            <a:ext cx="10553416" cy="5587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19 Faculty Raises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40171" y="5821017"/>
            <a:ext cx="1390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22 Faculty, </a:t>
            </a:r>
          </a:p>
          <a:p>
            <a:pPr algn="ctr"/>
            <a:r>
              <a:rPr lang="en-US" dirty="0" smtClean="0"/>
              <a:t>6.4</a:t>
            </a:r>
            <a:r>
              <a:rPr lang="en-US" dirty="0" smtClean="0"/>
              <a:t>%, </a:t>
            </a:r>
            <a:r>
              <a:rPr lang="en-US" dirty="0" smtClean="0"/>
              <a:t>at zero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3586" y="3866373"/>
            <a:ext cx="173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Average = </a:t>
            </a:r>
            <a:r>
              <a:rPr lang="en-US" dirty="0" smtClean="0"/>
              <a:t>2.02%</a:t>
            </a:r>
            <a:endParaRPr lang="en-US" dirty="0" smtClean="0"/>
          </a:p>
          <a:p>
            <a:pPr algn="ctr"/>
            <a:r>
              <a:rPr lang="en-US" dirty="0" smtClean="0"/>
              <a:t>Median = 1.50%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84850" y="3833615"/>
            <a:ext cx="178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Percent raise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175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9545</TotalTime>
  <Words>711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Budgetary Affairs, 24 Jan 2019</vt:lpstr>
      <vt:lpstr>Crystal Ball Budget </vt:lpstr>
      <vt:lpstr>Raises, FY 18 (Sept 2017 raises) &amp; FY 19</vt:lpstr>
      <vt:lpstr>Administrators above grade 13</vt:lpstr>
      <vt:lpstr>Administrators per FS officers</vt:lpstr>
      <vt:lpstr>“Faculty” is nowhere defined</vt:lpstr>
      <vt:lpstr>Arguable and Hinky</vt:lpstr>
      <vt:lpstr>FY 18 Raises in excess of 0%</vt:lpstr>
      <vt:lpstr>FY 19 Faculty Raises</vt:lpstr>
      <vt:lpstr>FY 19 Faculty Raises</vt:lpstr>
      <vt:lpstr>FY 19 Administrator Raises</vt:lpstr>
      <vt:lpstr>FY 19 Administrator Raises</vt:lpstr>
      <vt:lpstr>Comparison</vt:lpstr>
      <vt:lpstr>Comparison</vt:lpstr>
      <vt:lpstr>Pay Increases for Continuing Employees F&amp;O provided.  46 administrators</vt:lpstr>
      <vt:lpstr>Pay Increases for Continuing Employees F&amp;O provided.  46 administrators, 384 faculty (but the 22 at zero not included) </vt:lpstr>
      <vt:lpstr>Pay Increases for Continuing Employees F&amp;O provided.  46 administrators, 384 faculty (but the 22 at zero not included), 734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Fitch</dc:creator>
  <cp:lastModifiedBy>Fitch, Mark W.</cp:lastModifiedBy>
  <cp:revision>50</cp:revision>
  <dcterms:created xsi:type="dcterms:W3CDTF">2019-01-16T10:38:06Z</dcterms:created>
  <dcterms:modified xsi:type="dcterms:W3CDTF">2019-01-24T16:54:25Z</dcterms:modified>
</cp:coreProperties>
</file>